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B367-94A5-49BE-B0FB-0911072F2D75}" type="datetimeFigureOut">
              <a:rPr lang="es-MX" smtClean="0"/>
              <a:t>21/02/2016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8D976-D9B0-44AF-8629-3B4DF7B0AD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7348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B367-94A5-49BE-B0FB-0911072F2D75}" type="datetimeFigureOut">
              <a:rPr lang="es-MX" smtClean="0"/>
              <a:t>21/02/2016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8D976-D9B0-44AF-8629-3B4DF7B0AD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7389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B367-94A5-49BE-B0FB-0911072F2D75}" type="datetimeFigureOut">
              <a:rPr lang="es-MX" smtClean="0"/>
              <a:t>21/02/2016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8D976-D9B0-44AF-8629-3B4DF7B0AD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5780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B367-94A5-49BE-B0FB-0911072F2D75}" type="datetimeFigureOut">
              <a:rPr lang="es-MX" smtClean="0"/>
              <a:t>21/02/2016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8D976-D9B0-44AF-8629-3B4DF7B0AD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9710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B367-94A5-49BE-B0FB-0911072F2D75}" type="datetimeFigureOut">
              <a:rPr lang="es-MX" smtClean="0"/>
              <a:t>21/02/2016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8D976-D9B0-44AF-8629-3B4DF7B0AD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306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B367-94A5-49BE-B0FB-0911072F2D75}" type="datetimeFigureOut">
              <a:rPr lang="es-MX" smtClean="0"/>
              <a:t>21/02/2016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8D976-D9B0-44AF-8629-3B4DF7B0AD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564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B367-94A5-49BE-B0FB-0911072F2D75}" type="datetimeFigureOut">
              <a:rPr lang="es-MX" smtClean="0"/>
              <a:t>21/02/2016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8D976-D9B0-44AF-8629-3B4DF7B0AD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4966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B367-94A5-49BE-B0FB-0911072F2D75}" type="datetimeFigureOut">
              <a:rPr lang="es-MX" smtClean="0"/>
              <a:t>21/02/2016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8D976-D9B0-44AF-8629-3B4DF7B0AD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3382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B367-94A5-49BE-B0FB-0911072F2D75}" type="datetimeFigureOut">
              <a:rPr lang="es-MX" smtClean="0"/>
              <a:t>21/02/2016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8D976-D9B0-44AF-8629-3B4DF7B0AD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7341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B367-94A5-49BE-B0FB-0911072F2D75}" type="datetimeFigureOut">
              <a:rPr lang="es-MX" smtClean="0"/>
              <a:t>21/02/2016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8D976-D9B0-44AF-8629-3B4DF7B0AD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598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B367-94A5-49BE-B0FB-0911072F2D75}" type="datetimeFigureOut">
              <a:rPr lang="es-MX" smtClean="0"/>
              <a:t>21/02/2016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8D976-D9B0-44AF-8629-3B4DF7B0AD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3013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8B367-94A5-49BE-B0FB-0911072F2D75}" type="datetimeFigureOut">
              <a:rPr lang="es-MX" smtClean="0"/>
              <a:t>21/02/2016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8D976-D9B0-44AF-8629-3B4DF7B0AD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1071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Rectángulo 180"/>
          <p:cNvSpPr/>
          <p:nvPr/>
        </p:nvSpPr>
        <p:spPr>
          <a:xfrm>
            <a:off x="-16790" y="-1"/>
            <a:ext cx="3784036" cy="7090117"/>
          </a:xfrm>
          <a:prstGeom prst="rect">
            <a:avLst/>
          </a:prstGeom>
          <a:solidFill>
            <a:schemeClr val="tx2">
              <a:lumMod val="40000"/>
              <a:lumOff val="60000"/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9" name="Rectángulo 178"/>
          <p:cNvSpPr/>
          <p:nvPr/>
        </p:nvSpPr>
        <p:spPr>
          <a:xfrm>
            <a:off x="5248517" y="0"/>
            <a:ext cx="6964396" cy="6858000"/>
          </a:xfrm>
          <a:prstGeom prst="rect">
            <a:avLst/>
          </a:prstGeom>
          <a:solidFill>
            <a:schemeClr val="accent2">
              <a:lumMod val="60000"/>
              <a:lumOff val="40000"/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Elipse 3"/>
          <p:cNvSpPr/>
          <p:nvPr/>
        </p:nvSpPr>
        <p:spPr>
          <a:xfrm>
            <a:off x="130630" y="3079568"/>
            <a:ext cx="470262" cy="47352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Elipse 4"/>
          <p:cNvSpPr/>
          <p:nvPr/>
        </p:nvSpPr>
        <p:spPr>
          <a:xfrm>
            <a:off x="9466217" y="136070"/>
            <a:ext cx="785189" cy="792411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CuadroTexto 7"/>
          <p:cNvSpPr txBox="1"/>
          <p:nvPr/>
        </p:nvSpPr>
        <p:spPr>
          <a:xfrm>
            <a:off x="7454538" y="129533"/>
            <a:ext cx="2246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Guatemala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320601" y="89548"/>
            <a:ext cx="949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México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4020335" y="3293148"/>
            <a:ext cx="1072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Río Suchiate</a:t>
            </a:r>
            <a:endParaRPr lang="es-MX" dirty="0"/>
          </a:p>
        </p:txBody>
      </p:sp>
      <p:sp>
        <p:nvSpPr>
          <p:cNvPr id="11" name="CuadroTexto 10"/>
          <p:cNvSpPr txBox="1"/>
          <p:nvPr/>
        </p:nvSpPr>
        <p:spPr>
          <a:xfrm>
            <a:off x="2638946" y="333409"/>
            <a:ext cx="1039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Talismán</a:t>
            </a:r>
            <a:endParaRPr lang="es-MX" dirty="0"/>
          </a:p>
        </p:txBody>
      </p:sp>
      <p:sp>
        <p:nvSpPr>
          <p:cNvPr id="15" name="CuadroTexto 14"/>
          <p:cNvSpPr txBox="1"/>
          <p:nvPr/>
        </p:nvSpPr>
        <p:spPr>
          <a:xfrm>
            <a:off x="1982851" y="6449480"/>
            <a:ext cx="1263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Cd. Hidalgo</a:t>
            </a:r>
            <a:endParaRPr lang="es-MX" dirty="0"/>
          </a:p>
        </p:txBody>
      </p:sp>
      <p:sp>
        <p:nvSpPr>
          <p:cNvPr id="16" name="CuadroTexto 15"/>
          <p:cNvSpPr txBox="1"/>
          <p:nvPr/>
        </p:nvSpPr>
        <p:spPr>
          <a:xfrm>
            <a:off x="5520185" y="6449480"/>
            <a:ext cx="1643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Tecún</a:t>
            </a:r>
            <a:r>
              <a:rPr lang="es-MX" dirty="0" smtClean="0"/>
              <a:t>-Umán</a:t>
            </a:r>
            <a:endParaRPr lang="es-MX" dirty="0"/>
          </a:p>
        </p:txBody>
      </p:sp>
      <p:sp>
        <p:nvSpPr>
          <p:cNvPr id="20" name="Rectángulo 19"/>
          <p:cNvSpPr/>
          <p:nvPr/>
        </p:nvSpPr>
        <p:spPr>
          <a:xfrm>
            <a:off x="3652479" y="1505243"/>
            <a:ext cx="1819853" cy="375743"/>
          </a:xfrm>
          <a:prstGeom prst="rect">
            <a:avLst/>
          </a:prstGeom>
          <a:pattFill prst="dkVert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1" name="CuadroTexto 20"/>
          <p:cNvSpPr txBox="1"/>
          <p:nvPr/>
        </p:nvSpPr>
        <p:spPr>
          <a:xfrm>
            <a:off x="4434884" y="1801427"/>
            <a:ext cx="10464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Puente internacional  </a:t>
            </a:r>
            <a:endParaRPr lang="es-MX" sz="1200" dirty="0"/>
          </a:p>
        </p:txBody>
      </p:sp>
      <p:sp>
        <p:nvSpPr>
          <p:cNvPr id="22" name="Elipse 21"/>
          <p:cNvSpPr/>
          <p:nvPr/>
        </p:nvSpPr>
        <p:spPr>
          <a:xfrm>
            <a:off x="5060244" y="641186"/>
            <a:ext cx="145844" cy="160411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" name="Elipse 22"/>
          <p:cNvSpPr/>
          <p:nvPr/>
        </p:nvSpPr>
        <p:spPr>
          <a:xfrm>
            <a:off x="3772373" y="664928"/>
            <a:ext cx="145844" cy="160411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5" name="Conector recto 24"/>
          <p:cNvCxnSpPr>
            <a:stCxn id="22" idx="2"/>
          </p:cNvCxnSpPr>
          <p:nvPr/>
        </p:nvCxnSpPr>
        <p:spPr>
          <a:xfrm flipH="1">
            <a:off x="3904418" y="721392"/>
            <a:ext cx="1155826" cy="22363"/>
          </a:xfrm>
          <a:prstGeom prst="line">
            <a:avLst/>
          </a:prstGeom>
          <a:ln w="50800" cmpd="dbl"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25"/>
          <p:cNvSpPr/>
          <p:nvPr/>
        </p:nvSpPr>
        <p:spPr>
          <a:xfrm>
            <a:off x="6015485" y="6013381"/>
            <a:ext cx="1371601" cy="475287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Bodegas de hortalizas</a:t>
            </a:r>
            <a:endParaRPr lang="es-MX" sz="1400" dirty="0"/>
          </a:p>
        </p:txBody>
      </p:sp>
      <p:sp>
        <p:nvSpPr>
          <p:cNvPr id="28" name="Triángulo isósceles 27"/>
          <p:cNvSpPr/>
          <p:nvPr/>
        </p:nvSpPr>
        <p:spPr>
          <a:xfrm>
            <a:off x="5066711" y="1034659"/>
            <a:ext cx="145844" cy="24753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CuadroTexto 30"/>
          <p:cNvSpPr txBox="1"/>
          <p:nvPr/>
        </p:nvSpPr>
        <p:spPr>
          <a:xfrm>
            <a:off x="4292878" y="1020779"/>
            <a:ext cx="8892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Cargadores</a:t>
            </a:r>
            <a:endParaRPr lang="es-MX" sz="1200" dirty="0"/>
          </a:p>
        </p:txBody>
      </p:sp>
      <p:sp>
        <p:nvSpPr>
          <p:cNvPr id="36" name="Rectángulo redondeado 35"/>
          <p:cNvSpPr/>
          <p:nvPr/>
        </p:nvSpPr>
        <p:spPr>
          <a:xfrm>
            <a:off x="3973551" y="5925738"/>
            <a:ext cx="181745" cy="337624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7" name="CuadroTexto 36"/>
          <p:cNvSpPr txBox="1"/>
          <p:nvPr/>
        </p:nvSpPr>
        <p:spPr>
          <a:xfrm>
            <a:off x="9097622" y="333409"/>
            <a:ext cx="3094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San Marcos y San Pedro Sacatepéquez</a:t>
            </a:r>
            <a:endParaRPr lang="es-MX" sz="1400" dirty="0"/>
          </a:p>
        </p:txBody>
      </p:sp>
      <p:sp>
        <p:nvSpPr>
          <p:cNvPr id="38" name="Elipse 37"/>
          <p:cNvSpPr/>
          <p:nvPr/>
        </p:nvSpPr>
        <p:spPr>
          <a:xfrm>
            <a:off x="10733649" y="1856935"/>
            <a:ext cx="1291508" cy="1222633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9" name="Elipse 38"/>
          <p:cNvSpPr/>
          <p:nvPr/>
        </p:nvSpPr>
        <p:spPr>
          <a:xfrm>
            <a:off x="11254153" y="2135567"/>
            <a:ext cx="225083" cy="255941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2" name="CuadroTexto 41"/>
          <p:cNvSpPr txBox="1"/>
          <p:nvPr/>
        </p:nvSpPr>
        <p:spPr>
          <a:xfrm>
            <a:off x="10708231" y="1837121"/>
            <a:ext cx="13169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Quezaltenango</a:t>
            </a:r>
            <a:endParaRPr lang="es-MX" sz="1400" dirty="0"/>
          </a:p>
        </p:txBody>
      </p:sp>
      <p:sp>
        <p:nvSpPr>
          <p:cNvPr id="43" name="Elipse 42"/>
          <p:cNvSpPr/>
          <p:nvPr/>
        </p:nvSpPr>
        <p:spPr>
          <a:xfrm>
            <a:off x="11610535" y="2386993"/>
            <a:ext cx="93786" cy="11988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4" name="CuadroTexto 43"/>
          <p:cNvSpPr txBox="1"/>
          <p:nvPr/>
        </p:nvSpPr>
        <p:spPr>
          <a:xfrm>
            <a:off x="10623451" y="2581649"/>
            <a:ext cx="15119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err="1" smtClean="0"/>
              <a:t>Almolonga</a:t>
            </a:r>
            <a:r>
              <a:rPr lang="es-MX" sz="1400" dirty="0" smtClean="0"/>
              <a:t> y </a:t>
            </a:r>
            <a:r>
              <a:rPr lang="es-MX" sz="1400" dirty="0" err="1" smtClean="0"/>
              <a:t>Zuñil</a:t>
            </a:r>
            <a:endParaRPr lang="es-MX" sz="1400" dirty="0"/>
          </a:p>
        </p:txBody>
      </p:sp>
      <p:sp>
        <p:nvSpPr>
          <p:cNvPr id="45" name="CuadroTexto 44"/>
          <p:cNvSpPr txBox="1"/>
          <p:nvPr/>
        </p:nvSpPr>
        <p:spPr>
          <a:xfrm>
            <a:off x="9542858" y="2071815"/>
            <a:ext cx="13133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Sitio en donde se cultivan las hortalizas</a:t>
            </a:r>
            <a:endParaRPr lang="es-MX" sz="1400" dirty="0"/>
          </a:p>
        </p:txBody>
      </p:sp>
      <p:sp>
        <p:nvSpPr>
          <p:cNvPr id="46" name="Rectángulo redondeado 45"/>
          <p:cNvSpPr/>
          <p:nvPr/>
        </p:nvSpPr>
        <p:spPr>
          <a:xfrm>
            <a:off x="3972922" y="5539687"/>
            <a:ext cx="181745" cy="337624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7" name="Rectángulo redondeado 46"/>
          <p:cNvSpPr/>
          <p:nvPr/>
        </p:nvSpPr>
        <p:spPr>
          <a:xfrm>
            <a:off x="3963353" y="5175292"/>
            <a:ext cx="181745" cy="337624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8" name="Rectángulo redondeado 47"/>
          <p:cNvSpPr/>
          <p:nvPr/>
        </p:nvSpPr>
        <p:spPr>
          <a:xfrm>
            <a:off x="4958133" y="5588114"/>
            <a:ext cx="181745" cy="337624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9" name="CuadroTexto 48"/>
          <p:cNvSpPr txBox="1"/>
          <p:nvPr/>
        </p:nvSpPr>
        <p:spPr>
          <a:xfrm>
            <a:off x="4715513" y="5319038"/>
            <a:ext cx="8362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Balsas</a:t>
            </a:r>
            <a:endParaRPr lang="es-MX" sz="1400" dirty="0"/>
          </a:p>
        </p:txBody>
      </p:sp>
      <p:sp>
        <p:nvSpPr>
          <p:cNvPr id="53" name="CuadroTexto 52"/>
          <p:cNvSpPr txBox="1"/>
          <p:nvPr/>
        </p:nvSpPr>
        <p:spPr>
          <a:xfrm>
            <a:off x="5399582" y="344341"/>
            <a:ext cx="1452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El Carmen</a:t>
            </a:r>
            <a:endParaRPr lang="es-MX" dirty="0"/>
          </a:p>
        </p:txBody>
      </p:sp>
      <p:sp>
        <p:nvSpPr>
          <p:cNvPr id="57" name="CuadroTexto 56"/>
          <p:cNvSpPr txBox="1"/>
          <p:nvPr/>
        </p:nvSpPr>
        <p:spPr>
          <a:xfrm>
            <a:off x="7924540" y="1304081"/>
            <a:ext cx="26989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Flujo de comerciantes y hortalizas juntos</a:t>
            </a:r>
            <a:endParaRPr lang="es-MX" sz="1200" dirty="0"/>
          </a:p>
        </p:txBody>
      </p:sp>
      <p:cxnSp>
        <p:nvCxnSpPr>
          <p:cNvPr id="61" name="Conector curvado 60"/>
          <p:cNvCxnSpPr>
            <a:stCxn id="5" idx="4"/>
          </p:cNvCxnSpPr>
          <p:nvPr/>
        </p:nvCxnSpPr>
        <p:spPr>
          <a:xfrm rot="5400000">
            <a:off x="7911707" y="-625574"/>
            <a:ext cx="393051" cy="3501161"/>
          </a:xfrm>
          <a:prstGeom prst="curvedConnector2">
            <a:avLst/>
          </a:prstGeom>
          <a:ln w="50800" cmpd="dbl"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curvado 64"/>
          <p:cNvCxnSpPr>
            <a:endCxn id="20" idx="3"/>
          </p:cNvCxnSpPr>
          <p:nvPr/>
        </p:nvCxnSpPr>
        <p:spPr>
          <a:xfrm rot="10800000" flipV="1">
            <a:off x="5472333" y="1337619"/>
            <a:ext cx="847895" cy="355496"/>
          </a:xfrm>
          <a:prstGeom prst="curvedConnector3">
            <a:avLst/>
          </a:prstGeom>
          <a:ln w="25400">
            <a:solidFill>
              <a:schemeClr val="tx2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recto 68"/>
          <p:cNvCxnSpPr>
            <a:stCxn id="20" idx="3"/>
            <a:endCxn id="20" idx="1"/>
          </p:cNvCxnSpPr>
          <p:nvPr/>
        </p:nvCxnSpPr>
        <p:spPr>
          <a:xfrm flipH="1">
            <a:off x="3652479" y="1693115"/>
            <a:ext cx="1819853" cy="0"/>
          </a:xfrm>
          <a:prstGeom prst="line">
            <a:avLst/>
          </a:prstGeom>
          <a:ln w="2540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ector curvado 70"/>
          <p:cNvCxnSpPr/>
          <p:nvPr/>
        </p:nvCxnSpPr>
        <p:spPr>
          <a:xfrm rot="5400000">
            <a:off x="3581224" y="1309512"/>
            <a:ext cx="1138631" cy="982967"/>
          </a:xfrm>
          <a:prstGeom prst="curvedConnector3">
            <a:avLst>
              <a:gd name="adj1" fmla="val 95713"/>
            </a:avLst>
          </a:prstGeom>
          <a:ln w="25400">
            <a:solidFill>
              <a:schemeClr val="tx2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CuadroTexto 76"/>
          <p:cNvSpPr txBox="1"/>
          <p:nvPr/>
        </p:nvSpPr>
        <p:spPr>
          <a:xfrm>
            <a:off x="4080260" y="721391"/>
            <a:ext cx="8728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Tirolesa</a:t>
            </a:r>
          </a:p>
        </p:txBody>
      </p:sp>
      <p:cxnSp>
        <p:nvCxnSpPr>
          <p:cNvPr id="78" name="Conector curvado 77"/>
          <p:cNvCxnSpPr/>
          <p:nvPr/>
        </p:nvCxnSpPr>
        <p:spPr>
          <a:xfrm rot="10800000">
            <a:off x="5182172" y="748613"/>
            <a:ext cx="1277199" cy="428130"/>
          </a:xfrm>
          <a:prstGeom prst="curvedConnector3">
            <a:avLst>
              <a:gd name="adj1" fmla="val 50000"/>
            </a:avLst>
          </a:prstGeom>
          <a:ln w="50800" cmpd="dbl"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ortar rectángulo de esquina del mismo lado 79"/>
          <p:cNvSpPr/>
          <p:nvPr/>
        </p:nvSpPr>
        <p:spPr>
          <a:xfrm>
            <a:off x="3405817" y="1988869"/>
            <a:ext cx="221244" cy="165893"/>
          </a:xfrm>
          <a:prstGeom prst="snip2SameRect">
            <a:avLst/>
          </a:prstGeom>
          <a:pattFill prst="dkHorz">
            <a:fgClr>
              <a:schemeClr val="tx1">
                <a:lumMod val="65000"/>
                <a:lumOff val="3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1" name="Recortar rectángulo de esquina del mismo lado 80"/>
          <p:cNvSpPr/>
          <p:nvPr/>
        </p:nvSpPr>
        <p:spPr>
          <a:xfrm>
            <a:off x="3401190" y="2638874"/>
            <a:ext cx="221244" cy="165893"/>
          </a:xfrm>
          <a:prstGeom prst="snip2SameRect">
            <a:avLst/>
          </a:prstGeom>
          <a:pattFill prst="dkHorz">
            <a:fgClr>
              <a:schemeClr val="tx1">
                <a:lumMod val="65000"/>
                <a:lumOff val="3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2" name="Recortar rectángulo de esquina del mismo lado 81"/>
          <p:cNvSpPr/>
          <p:nvPr/>
        </p:nvSpPr>
        <p:spPr>
          <a:xfrm>
            <a:off x="3401190" y="2259337"/>
            <a:ext cx="221244" cy="165893"/>
          </a:xfrm>
          <a:prstGeom prst="snip2SameRect">
            <a:avLst/>
          </a:prstGeom>
          <a:pattFill prst="dkHorz">
            <a:fgClr>
              <a:schemeClr val="tx1">
                <a:lumMod val="65000"/>
                <a:lumOff val="3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4" name="CuadroTexto 83"/>
          <p:cNvSpPr txBox="1"/>
          <p:nvPr/>
        </p:nvSpPr>
        <p:spPr>
          <a:xfrm>
            <a:off x="2982813" y="2396870"/>
            <a:ext cx="869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err="1" smtClean="0"/>
              <a:t>tricicleros</a:t>
            </a:r>
            <a:endParaRPr lang="es-MX" sz="1200" dirty="0"/>
          </a:p>
        </p:txBody>
      </p:sp>
      <p:sp>
        <p:nvSpPr>
          <p:cNvPr id="85" name="Bisel 84"/>
          <p:cNvSpPr/>
          <p:nvPr/>
        </p:nvSpPr>
        <p:spPr>
          <a:xfrm>
            <a:off x="1026559" y="749830"/>
            <a:ext cx="1542044" cy="661876"/>
          </a:xfrm>
          <a:prstGeom prst="bevel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300"/>
              </a:lnSpc>
            </a:pPr>
            <a:r>
              <a:rPr lang="es-MX" sz="1400" dirty="0"/>
              <a:t>Transporte publico  de pasajeros</a:t>
            </a:r>
          </a:p>
        </p:txBody>
      </p:sp>
      <p:sp>
        <p:nvSpPr>
          <p:cNvPr id="86" name="CuadroTexto 85"/>
          <p:cNvSpPr txBox="1"/>
          <p:nvPr/>
        </p:nvSpPr>
        <p:spPr>
          <a:xfrm>
            <a:off x="386385" y="2920723"/>
            <a:ext cx="1336838" cy="744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Mercados públicos de Tapachula</a:t>
            </a:r>
            <a:endParaRPr lang="es-MX" sz="1400" dirty="0"/>
          </a:p>
        </p:txBody>
      </p:sp>
      <p:cxnSp>
        <p:nvCxnSpPr>
          <p:cNvPr id="88" name="Conector curvado 87"/>
          <p:cNvCxnSpPr>
            <a:stCxn id="82" idx="2"/>
            <a:endCxn id="85" idx="2"/>
          </p:cNvCxnSpPr>
          <p:nvPr/>
        </p:nvCxnSpPr>
        <p:spPr>
          <a:xfrm rot="10800000">
            <a:off x="1797582" y="1411706"/>
            <a:ext cx="1603609" cy="930578"/>
          </a:xfrm>
          <a:prstGeom prst="curvedConnector2">
            <a:avLst/>
          </a:prstGeom>
          <a:ln w="25400">
            <a:solidFill>
              <a:schemeClr val="tx2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ector curvado 89"/>
          <p:cNvCxnSpPr>
            <a:stCxn id="20" idx="1"/>
            <a:endCxn id="85" idx="2"/>
          </p:cNvCxnSpPr>
          <p:nvPr/>
        </p:nvCxnSpPr>
        <p:spPr>
          <a:xfrm rot="10800000">
            <a:off x="1797581" y="1411707"/>
            <a:ext cx="1854898" cy="281409"/>
          </a:xfrm>
          <a:prstGeom prst="curvedConnector2">
            <a:avLst/>
          </a:prstGeom>
          <a:ln w="25400">
            <a:solidFill>
              <a:schemeClr val="tx2"/>
            </a:solidFill>
            <a:prstDash val="sys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 curvado 91"/>
          <p:cNvCxnSpPr>
            <a:stCxn id="23" idx="2"/>
          </p:cNvCxnSpPr>
          <p:nvPr/>
        </p:nvCxnSpPr>
        <p:spPr>
          <a:xfrm rot="10800000" flipV="1">
            <a:off x="2556335" y="745133"/>
            <a:ext cx="1216039" cy="455839"/>
          </a:xfrm>
          <a:prstGeom prst="curvedConnector3">
            <a:avLst/>
          </a:prstGeom>
          <a:ln w="50800" cmpd="dbl"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ector curvado 112"/>
          <p:cNvCxnSpPr>
            <a:endCxn id="31" idx="3"/>
          </p:cNvCxnSpPr>
          <p:nvPr/>
        </p:nvCxnSpPr>
        <p:spPr>
          <a:xfrm rot="10800000">
            <a:off x="5182173" y="1159279"/>
            <a:ext cx="1137967" cy="144802"/>
          </a:xfrm>
          <a:prstGeom prst="curvedConnector3">
            <a:avLst/>
          </a:prstGeom>
          <a:ln w="25400">
            <a:solidFill>
              <a:schemeClr val="tx2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CuadroTexto 115"/>
          <p:cNvSpPr txBox="1"/>
          <p:nvPr/>
        </p:nvSpPr>
        <p:spPr>
          <a:xfrm>
            <a:off x="6516678" y="5733248"/>
            <a:ext cx="26989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Empleados de bodega</a:t>
            </a:r>
            <a:endParaRPr lang="es-MX" sz="1200" dirty="0"/>
          </a:p>
        </p:txBody>
      </p:sp>
      <p:sp>
        <p:nvSpPr>
          <p:cNvPr id="117" name="CuadroTexto 116"/>
          <p:cNvSpPr txBox="1"/>
          <p:nvPr/>
        </p:nvSpPr>
        <p:spPr>
          <a:xfrm>
            <a:off x="4707672" y="1200972"/>
            <a:ext cx="15031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Flujo de hortalizas</a:t>
            </a:r>
            <a:endParaRPr lang="es-MX" sz="1200" dirty="0"/>
          </a:p>
        </p:txBody>
      </p:sp>
      <p:cxnSp>
        <p:nvCxnSpPr>
          <p:cNvPr id="132" name="Conector recto 131"/>
          <p:cNvCxnSpPr/>
          <p:nvPr/>
        </p:nvCxnSpPr>
        <p:spPr>
          <a:xfrm>
            <a:off x="5248517" y="0"/>
            <a:ext cx="11317" cy="6818812"/>
          </a:xfrm>
          <a:prstGeom prst="line">
            <a:avLst/>
          </a:prstGeom>
          <a:ln w="25400">
            <a:solidFill>
              <a:schemeClr val="tx1">
                <a:alpha val="48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ector recto 137"/>
          <p:cNvCxnSpPr/>
          <p:nvPr/>
        </p:nvCxnSpPr>
        <p:spPr>
          <a:xfrm>
            <a:off x="3756725" y="-1"/>
            <a:ext cx="0" cy="6858001"/>
          </a:xfrm>
          <a:prstGeom prst="line">
            <a:avLst/>
          </a:prstGeom>
          <a:ln w="25400">
            <a:solidFill>
              <a:schemeClr val="tx1">
                <a:alpha val="48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ector curvado 142"/>
          <p:cNvCxnSpPr>
            <a:stCxn id="152" idx="2"/>
            <a:endCxn id="26" idx="3"/>
          </p:cNvCxnSpPr>
          <p:nvPr/>
        </p:nvCxnSpPr>
        <p:spPr>
          <a:xfrm rot="5400000">
            <a:off x="7570682" y="3466954"/>
            <a:ext cx="2600476" cy="2967667"/>
          </a:xfrm>
          <a:prstGeom prst="curvedConnector2">
            <a:avLst/>
          </a:prstGeom>
          <a:ln w="25400">
            <a:solidFill>
              <a:schemeClr val="tx2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ector curvado 144"/>
          <p:cNvCxnSpPr>
            <a:stCxn id="85" idx="4"/>
            <a:endCxn id="4" idx="0"/>
          </p:cNvCxnSpPr>
          <p:nvPr/>
        </p:nvCxnSpPr>
        <p:spPr>
          <a:xfrm rot="10800000" flipV="1">
            <a:off x="365761" y="1080768"/>
            <a:ext cx="660798" cy="1998800"/>
          </a:xfrm>
          <a:prstGeom prst="curvedConnector2">
            <a:avLst/>
          </a:prstGeom>
          <a:ln w="50800" cmpd="dbl"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Recortar rectángulo de esquina del mismo lado 147"/>
          <p:cNvSpPr/>
          <p:nvPr/>
        </p:nvSpPr>
        <p:spPr>
          <a:xfrm>
            <a:off x="2908053" y="5077351"/>
            <a:ext cx="221244" cy="165893"/>
          </a:xfrm>
          <a:prstGeom prst="snip2SameRect">
            <a:avLst/>
          </a:prstGeom>
          <a:pattFill prst="dkHorz">
            <a:fgClr>
              <a:schemeClr val="tx1">
                <a:lumMod val="65000"/>
                <a:lumOff val="3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9" name="Recortar rectángulo de esquina del mismo lado 148"/>
          <p:cNvSpPr/>
          <p:nvPr/>
        </p:nvSpPr>
        <p:spPr>
          <a:xfrm>
            <a:off x="2908053" y="5353902"/>
            <a:ext cx="221244" cy="165893"/>
          </a:xfrm>
          <a:prstGeom prst="snip2SameRect">
            <a:avLst/>
          </a:prstGeom>
          <a:pattFill prst="dkHorz">
            <a:fgClr>
              <a:schemeClr val="tx1">
                <a:lumMod val="65000"/>
                <a:lumOff val="3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0" name="Recortar rectángulo de esquina del mismo lado 149"/>
          <p:cNvSpPr/>
          <p:nvPr/>
        </p:nvSpPr>
        <p:spPr>
          <a:xfrm>
            <a:off x="2908053" y="4800354"/>
            <a:ext cx="232194" cy="166340"/>
          </a:xfrm>
          <a:prstGeom prst="snip2SameRect">
            <a:avLst/>
          </a:prstGeom>
          <a:pattFill prst="dkHorz">
            <a:fgClr>
              <a:schemeClr val="tx1">
                <a:lumMod val="65000"/>
                <a:lumOff val="3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2" name="Bisel 151"/>
          <p:cNvSpPr/>
          <p:nvPr/>
        </p:nvSpPr>
        <p:spPr>
          <a:xfrm>
            <a:off x="9701349" y="3013900"/>
            <a:ext cx="1306807" cy="636649"/>
          </a:xfrm>
          <a:prstGeom prst="bevel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300"/>
              </a:lnSpc>
            </a:pPr>
            <a:r>
              <a:rPr lang="es-MX" sz="1400" dirty="0" smtClean="0"/>
              <a:t>Servicio de transporte de carga</a:t>
            </a:r>
            <a:endParaRPr lang="es-MX" sz="1400" dirty="0"/>
          </a:p>
        </p:txBody>
      </p:sp>
      <p:cxnSp>
        <p:nvCxnSpPr>
          <p:cNvPr id="155" name="Conector curvado 154"/>
          <p:cNvCxnSpPr>
            <a:stCxn id="158" idx="2"/>
            <a:endCxn id="48" idx="3"/>
          </p:cNvCxnSpPr>
          <p:nvPr/>
        </p:nvCxnSpPr>
        <p:spPr>
          <a:xfrm rot="5400000" flipH="1">
            <a:off x="5734344" y="5162461"/>
            <a:ext cx="130562" cy="1319493"/>
          </a:xfrm>
          <a:prstGeom prst="curvedConnector4">
            <a:avLst>
              <a:gd name="adj1" fmla="val 126603"/>
              <a:gd name="adj2" fmla="val 50000"/>
            </a:avLst>
          </a:prstGeom>
          <a:ln w="25400">
            <a:solidFill>
              <a:schemeClr val="tx2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riángulo isósceles 157"/>
          <p:cNvSpPr/>
          <p:nvPr/>
        </p:nvSpPr>
        <p:spPr>
          <a:xfrm>
            <a:off x="6459371" y="5604222"/>
            <a:ext cx="120121" cy="283266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9" name="CuadroTexto 158"/>
          <p:cNvSpPr txBox="1"/>
          <p:nvPr/>
        </p:nvSpPr>
        <p:spPr>
          <a:xfrm>
            <a:off x="5710571" y="1581080"/>
            <a:ext cx="26989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Flujo de comerciantes</a:t>
            </a:r>
            <a:endParaRPr lang="es-MX" sz="1200" dirty="0"/>
          </a:p>
        </p:txBody>
      </p:sp>
      <p:sp>
        <p:nvSpPr>
          <p:cNvPr id="160" name="CuadroTexto 159"/>
          <p:cNvSpPr txBox="1"/>
          <p:nvPr/>
        </p:nvSpPr>
        <p:spPr>
          <a:xfrm>
            <a:off x="9458991" y="5072308"/>
            <a:ext cx="1502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Flujo de hortalizas</a:t>
            </a:r>
          </a:p>
          <a:p>
            <a:endParaRPr lang="es-MX" sz="1200" dirty="0"/>
          </a:p>
        </p:txBody>
      </p:sp>
      <p:cxnSp>
        <p:nvCxnSpPr>
          <p:cNvPr id="165" name="Conector curvado 164"/>
          <p:cNvCxnSpPr>
            <a:stCxn id="48" idx="1"/>
          </p:cNvCxnSpPr>
          <p:nvPr/>
        </p:nvCxnSpPr>
        <p:spPr>
          <a:xfrm rot="10800000">
            <a:off x="3783735" y="5708500"/>
            <a:ext cx="1174398" cy="48427"/>
          </a:xfrm>
          <a:prstGeom prst="curvedConnector3">
            <a:avLst/>
          </a:prstGeom>
          <a:ln w="25400">
            <a:solidFill>
              <a:schemeClr val="tx2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riángulo isósceles 165"/>
          <p:cNvSpPr/>
          <p:nvPr/>
        </p:nvSpPr>
        <p:spPr>
          <a:xfrm>
            <a:off x="3644533" y="5519795"/>
            <a:ext cx="120121" cy="283266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7" name="CuadroTexto 166"/>
          <p:cNvSpPr txBox="1"/>
          <p:nvPr/>
        </p:nvSpPr>
        <p:spPr>
          <a:xfrm>
            <a:off x="3140248" y="5745856"/>
            <a:ext cx="8954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Cargadores</a:t>
            </a:r>
            <a:endParaRPr lang="es-MX" sz="1200" dirty="0"/>
          </a:p>
        </p:txBody>
      </p:sp>
      <p:cxnSp>
        <p:nvCxnSpPr>
          <p:cNvPr id="169" name="Conector curvado 168"/>
          <p:cNvCxnSpPr>
            <a:stCxn id="167" idx="0"/>
            <a:endCxn id="148" idx="0"/>
          </p:cNvCxnSpPr>
          <p:nvPr/>
        </p:nvCxnSpPr>
        <p:spPr>
          <a:xfrm rot="16200000" flipV="1">
            <a:off x="3065855" y="5223740"/>
            <a:ext cx="585558" cy="458674"/>
          </a:xfrm>
          <a:prstGeom prst="curvedConnector2">
            <a:avLst/>
          </a:prstGeom>
          <a:ln w="25400">
            <a:solidFill>
              <a:schemeClr val="tx2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Bisel 171"/>
          <p:cNvSpPr/>
          <p:nvPr/>
        </p:nvSpPr>
        <p:spPr>
          <a:xfrm>
            <a:off x="727834" y="5436848"/>
            <a:ext cx="1298044" cy="666858"/>
          </a:xfrm>
          <a:prstGeom prst="bevel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300"/>
              </a:lnSpc>
            </a:pPr>
            <a:r>
              <a:rPr lang="es-MX" sz="1400" dirty="0"/>
              <a:t>Servicio de transporte de carga</a:t>
            </a:r>
          </a:p>
        </p:txBody>
      </p:sp>
      <p:cxnSp>
        <p:nvCxnSpPr>
          <p:cNvPr id="174" name="Conector curvado 173"/>
          <p:cNvCxnSpPr>
            <a:stCxn id="148" idx="2"/>
            <a:endCxn id="172" idx="0"/>
          </p:cNvCxnSpPr>
          <p:nvPr/>
        </p:nvCxnSpPr>
        <p:spPr>
          <a:xfrm rot="10800000" flipV="1">
            <a:off x="2025879" y="5160297"/>
            <a:ext cx="882175" cy="609979"/>
          </a:xfrm>
          <a:prstGeom prst="curvedConnector3">
            <a:avLst/>
          </a:prstGeom>
          <a:ln w="25400">
            <a:solidFill>
              <a:schemeClr val="tx2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ector curvado 176"/>
          <p:cNvCxnSpPr>
            <a:endCxn id="4" idx="4"/>
          </p:cNvCxnSpPr>
          <p:nvPr/>
        </p:nvCxnSpPr>
        <p:spPr>
          <a:xfrm rot="16200000" flipV="1">
            <a:off x="-528530" y="4447388"/>
            <a:ext cx="2177562" cy="388979"/>
          </a:xfrm>
          <a:prstGeom prst="curvedConnector3">
            <a:avLst>
              <a:gd name="adj1" fmla="val 50000"/>
            </a:avLst>
          </a:prstGeom>
          <a:ln w="25400">
            <a:solidFill>
              <a:schemeClr val="tx2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CuadroTexto 203"/>
          <p:cNvSpPr txBox="1"/>
          <p:nvPr/>
        </p:nvSpPr>
        <p:spPr>
          <a:xfrm>
            <a:off x="8037624" y="4176762"/>
            <a:ext cx="2472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Flujo mayoristas</a:t>
            </a:r>
            <a:endParaRPr lang="es-MX" b="1" dirty="0"/>
          </a:p>
        </p:txBody>
      </p:sp>
      <p:sp>
        <p:nvSpPr>
          <p:cNvPr id="205" name="CuadroTexto 204"/>
          <p:cNvSpPr txBox="1"/>
          <p:nvPr/>
        </p:nvSpPr>
        <p:spPr>
          <a:xfrm>
            <a:off x="7634549" y="1627601"/>
            <a:ext cx="2472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Flujo minoristas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24656562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78</Words>
  <Application>Microsoft Office PowerPoint</Application>
  <PresentationFormat>Panorámica</PresentationFormat>
  <Paragraphs>29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Kuromiya Aki</dc:creator>
  <cp:lastModifiedBy>Kuromiya Aki</cp:lastModifiedBy>
  <cp:revision>10</cp:revision>
  <dcterms:created xsi:type="dcterms:W3CDTF">2016-02-21T22:05:27Z</dcterms:created>
  <dcterms:modified xsi:type="dcterms:W3CDTF">2016-02-21T23:32:24Z</dcterms:modified>
</cp:coreProperties>
</file>